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810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07562" y="1342192"/>
            <a:ext cx="7701677" cy="2665690"/>
          </a:xfrm>
          <a:prstGeom prst="rect">
            <a:avLst/>
          </a:prstGeom>
          <a:noFill/>
          <a:ln/>
        </p:spPr>
        <p:txBody>
          <a:bodyPr wrap="square" rtlCol="0" anchor="t"/>
          <a:lstStyle/>
          <a:p>
            <a:pPr marL="0" indent="0">
              <a:lnSpc>
                <a:spcPts val="6997"/>
              </a:lnSpc>
              <a:buNone/>
            </a:pPr>
            <a:r>
              <a:rPr lang="en-US" sz="5598" b="1" dirty="0">
                <a:solidFill>
                  <a:srgbClr val="000000"/>
                </a:solidFill>
                <a:latin typeface="p22-mackinac-pro" pitchFamily="34" charset="0"/>
                <a:ea typeface="p22-mackinac-pro" pitchFamily="34" charset="-122"/>
                <a:cs typeface="p22-mackinac-pro" pitchFamily="34" charset="-120"/>
              </a:rPr>
              <a:t>Introduction to Multi-Factor Authentication (MFA)</a:t>
            </a:r>
            <a:endParaRPr lang="en-US" sz="5598" dirty="0"/>
          </a:p>
        </p:txBody>
      </p:sp>
      <p:sp>
        <p:nvSpPr>
          <p:cNvPr id="6" name="Text 2"/>
          <p:cNvSpPr/>
          <p:nvPr/>
        </p:nvSpPr>
        <p:spPr>
          <a:xfrm>
            <a:off x="6207562" y="4316968"/>
            <a:ext cx="7701677" cy="1978104"/>
          </a:xfrm>
          <a:prstGeom prst="rect">
            <a:avLst/>
          </a:prstGeom>
          <a:noFill/>
          <a:ln/>
        </p:spPr>
        <p:txBody>
          <a:bodyPr wrap="square" rtlCol="0" anchor="t"/>
          <a:lstStyle/>
          <a:p>
            <a:pPr marL="0" indent="0">
              <a:lnSpc>
                <a:spcPts val="2596"/>
              </a:lnSpc>
              <a:buNone/>
            </a:pPr>
            <a:r>
              <a:rPr lang="en-US" sz="1623" dirty="0">
                <a:solidFill>
                  <a:srgbClr val="272525"/>
                </a:solidFill>
                <a:latin typeface="Eudoxus Sans" pitchFamily="34" charset="0"/>
                <a:ea typeface="Eudoxus Sans" pitchFamily="34" charset="-122"/>
                <a:cs typeface="Eudoxus Sans" pitchFamily="34" charset="-120"/>
              </a:rPr>
              <a:t>Multi-Factor Authentication (MFA) is a security measure that adds an extra layer of protection to your online accounts. It requires you to provide two or more pieces of evidence to verify your identity before granting access. This could include a password, a one-time code sent to your phone, or a biometric factor like your fingerprint or face. MFA helps prevent unauthorized access to your accounts, even if your password is compromised.</a:t>
            </a:r>
            <a:endParaRPr lang="en-US" sz="1623" dirty="0"/>
          </a:p>
        </p:txBody>
      </p:sp>
      <p:sp>
        <p:nvSpPr>
          <p:cNvPr id="7" name="Shape 3"/>
          <p:cNvSpPr/>
          <p:nvPr/>
        </p:nvSpPr>
        <p:spPr>
          <a:xfrm>
            <a:off x="6207562" y="6542246"/>
            <a:ext cx="329684" cy="329684"/>
          </a:xfrm>
          <a:prstGeom prst="roundRect">
            <a:avLst>
              <a:gd name="adj" fmla="val 27732876"/>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196340"/>
            <a:ext cx="5652730"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Conclusion and Next Steps</a:t>
            </a:r>
            <a:endParaRPr lang="en-US" sz="3402" dirty="0"/>
          </a:p>
        </p:txBody>
      </p:sp>
      <p:sp>
        <p:nvSpPr>
          <p:cNvPr id="6" name="Shape 2"/>
          <p:cNvSpPr/>
          <p:nvPr/>
        </p:nvSpPr>
        <p:spPr>
          <a:xfrm>
            <a:off x="6091238" y="1995607"/>
            <a:ext cx="7934325" cy="1564005"/>
          </a:xfrm>
          <a:prstGeom prst="roundRect">
            <a:avLst>
              <a:gd name="adj" fmla="val 4641"/>
            </a:avLst>
          </a:prstGeom>
          <a:solidFill>
            <a:srgbClr val="CCEEFF"/>
          </a:solidFill>
          <a:ln w="7620">
            <a:solidFill>
              <a:srgbClr val="B2D4E5"/>
            </a:solidFill>
            <a:prstDash val="solid"/>
          </a:ln>
        </p:spPr>
      </p:sp>
      <p:sp>
        <p:nvSpPr>
          <p:cNvPr id="7" name="Text 3"/>
          <p:cNvSpPr/>
          <p:nvPr/>
        </p:nvSpPr>
        <p:spPr>
          <a:xfrm>
            <a:off x="6271617" y="2175986"/>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Embrace MFA</a:t>
            </a:r>
            <a:endParaRPr lang="en-US" sz="1701" dirty="0"/>
          </a:p>
        </p:txBody>
      </p:sp>
      <p:sp>
        <p:nvSpPr>
          <p:cNvPr id="8" name="Text 4"/>
          <p:cNvSpPr/>
          <p:nvPr/>
        </p:nvSpPr>
        <p:spPr>
          <a:xfrm>
            <a:off x="6271617" y="2549485"/>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Implementing MFA is a critical step in protecting your online accounts and securing your digital identity. By taking the time to set up and manage MFA, you're significantly reducing the risk of unauthorized access and safeguarding your sensitive information.</a:t>
            </a:r>
            <a:endParaRPr lang="en-US" sz="1361" dirty="0"/>
          </a:p>
        </p:txBody>
      </p:sp>
      <p:sp>
        <p:nvSpPr>
          <p:cNvPr id="9" name="Shape 5"/>
          <p:cNvSpPr/>
          <p:nvPr/>
        </p:nvSpPr>
        <p:spPr>
          <a:xfrm>
            <a:off x="6091238" y="3732371"/>
            <a:ext cx="7934325" cy="1564005"/>
          </a:xfrm>
          <a:prstGeom prst="roundRect">
            <a:avLst>
              <a:gd name="adj" fmla="val 4641"/>
            </a:avLst>
          </a:prstGeom>
          <a:solidFill>
            <a:srgbClr val="CCEEFF"/>
          </a:solidFill>
          <a:ln w="7620">
            <a:solidFill>
              <a:srgbClr val="B2D4E5"/>
            </a:solidFill>
            <a:prstDash val="solid"/>
          </a:ln>
        </p:spPr>
      </p:sp>
      <p:sp>
        <p:nvSpPr>
          <p:cNvPr id="10" name="Text 6"/>
          <p:cNvSpPr/>
          <p:nvPr/>
        </p:nvSpPr>
        <p:spPr>
          <a:xfrm>
            <a:off x="6271617" y="3912751"/>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Stay Vigilant</a:t>
            </a:r>
            <a:endParaRPr lang="en-US" sz="1701" dirty="0"/>
          </a:p>
        </p:txBody>
      </p:sp>
      <p:sp>
        <p:nvSpPr>
          <p:cNvPr id="11" name="Text 7"/>
          <p:cNvSpPr/>
          <p:nvPr/>
        </p:nvSpPr>
        <p:spPr>
          <a:xfrm>
            <a:off x="6271617" y="4286250"/>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Regularly review your MFA settings, update your devices, and be aware of the latest security threats. Staying proactive and informed will help you maintain the highest level of protection for your accounts.</a:t>
            </a:r>
            <a:endParaRPr lang="en-US" sz="1361" dirty="0"/>
          </a:p>
        </p:txBody>
      </p:sp>
      <p:sp>
        <p:nvSpPr>
          <p:cNvPr id="12" name="Shape 8"/>
          <p:cNvSpPr/>
          <p:nvPr/>
        </p:nvSpPr>
        <p:spPr>
          <a:xfrm>
            <a:off x="6091238" y="5469136"/>
            <a:ext cx="7934325" cy="1564005"/>
          </a:xfrm>
          <a:prstGeom prst="roundRect">
            <a:avLst>
              <a:gd name="adj" fmla="val 4641"/>
            </a:avLst>
          </a:prstGeom>
          <a:solidFill>
            <a:srgbClr val="CCEEFF"/>
          </a:solidFill>
          <a:ln w="7620">
            <a:solidFill>
              <a:srgbClr val="B2D4E5"/>
            </a:solidFill>
            <a:prstDash val="solid"/>
          </a:ln>
        </p:spPr>
      </p:sp>
      <p:sp>
        <p:nvSpPr>
          <p:cNvPr id="13" name="Text 9"/>
          <p:cNvSpPr/>
          <p:nvPr/>
        </p:nvSpPr>
        <p:spPr>
          <a:xfrm>
            <a:off x="6271617" y="5649516"/>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Encourage Others</a:t>
            </a:r>
            <a:endParaRPr lang="en-US" sz="1701" dirty="0"/>
          </a:p>
        </p:txBody>
      </p:sp>
      <p:sp>
        <p:nvSpPr>
          <p:cNvPr id="14" name="Text 10"/>
          <p:cNvSpPr/>
          <p:nvPr/>
        </p:nvSpPr>
        <p:spPr>
          <a:xfrm>
            <a:off x="6271617" y="6023015"/>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Spread the word about the importance of MFA and encourage your family, friends, and colleagues to set it up on their own accounts. Together, we can create a more secure online environment for everyone.</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13502" y="1067633"/>
            <a:ext cx="7889796" cy="1119902"/>
          </a:xfrm>
          <a:prstGeom prst="rect">
            <a:avLst/>
          </a:prstGeom>
          <a:noFill/>
          <a:ln/>
        </p:spPr>
        <p:txBody>
          <a:bodyPr wrap="square" rtlCol="0" anchor="t"/>
          <a:lstStyle/>
          <a:p>
            <a:pPr marL="0" indent="0">
              <a:lnSpc>
                <a:spcPts val="4409"/>
              </a:lnSpc>
              <a:buNone/>
            </a:pPr>
            <a:r>
              <a:rPr lang="en-US" sz="3527" b="1" dirty="0">
                <a:solidFill>
                  <a:srgbClr val="000000"/>
                </a:solidFill>
                <a:latin typeface="p22-mackinac-pro" pitchFamily="34" charset="0"/>
                <a:ea typeface="p22-mackinac-pro" pitchFamily="34" charset="-122"/>
                <a:cs typeface="p22-mackinac-pro" pitchFamily="34" charset="-120"/>
              </a:rPr>
              <a:t>Importance of MFA for Cybersecurity</a:t>
            </a:r>
            <a:endParaRPr lang="en-US" sz="3527" dirty="0"/>
          </a:p>
        </p:txBody>
      </p:sp>
      <p:sp>
        <p:nvSpPr>
          <p:cNvPr id="6" name="Shape 2"/>
          <p:cNvSpPr/>
          <p:nvPr/>
        </p:nvSpPr>
        <p:spPr>
          <a:xfrm>
            <a:off x="6113502" y="2657832"/>
            <a:ext cx="403146" cy="403146"/>
          </a:xfrm>
          <a:prstGeom prst="roundRect">
            <a:avLst>
              <a:gd name="adj" fmla="val 18668"/>
            </a:avLst>
          </a:prstGeom>
          <a:solidFill>
            <a:srgbClr val="CCEEFF"/>
          </a:solidFill>
          <a:ln w="7620">
            <a:solidFill>
              <a:srgbClr val="B2D4E5"/>
            </a:solidFill>
            <a:prstDash val="solid"/>
          </a:ln>
        </p:spPr>
      </p:sp>
      <p:sp>
        <p:nvSpPr>
          <p:cNvPr id="7" name="Text 3"/>
          <p:cNvSpPr/>
          <p:nvPr/>
        </p:nvSpPr>
        <p:spPr>
          <a:xfrm>
            <a:off x="6260425" y="2724983"/>
            <a:ext cx="109180" cy="268843"/>
          </a:xfrm>
          <a:prstGeom prst="rect">
            <a:avLst/>
          </a:prstGeom>
          <a:noFill/>
          <a:ln/>
        </p:spPr>
        <p:txBody>
          <a:bodyPr wrap="none" rtlCol="0" anchor="t"/>
          <a:lstStyle/>
          <a:p>
            <a:pPr marL="0" indent="0" algn="ctr">
              <a:lnSpc>
                <a:spcPts val="2116"/>
              </a:lnSpc>
              <a:buNone/>
            </a:pPr>
            <a:r>
              <a:rPr lang="en-US" sz="2116" b="1" dirty="0">
                <a:solidFill>
                  <a:srgbClr val="272525"/>
                </a:solidFill>
                <a:latin typeface="p22-mackinac-pro" pitchFamily="34" charset="0"/>
                <a:ea typeface="p22-mackinac-pro" pitchFamily="34" charset="-122"/>
                <a:cs typeface="p22-mackinac-pro" pitchFamily="34" charset="-120"/>
              </a:rPr>
              <a:t>1</a:t>
            </a:r>
            <a:endParaRPr lang="en-US" sz="2116" dirty="0"/>
          </a:p>
        </p:txBody>
      </p:sp>
      <p:sp>
        <p:nvSpPr>
          <p:cNvPr id="8" name="Text 4"/>
          <p:cNvSpPr/>
          <p:nvPr/>
        </p:nvSpPr>
        <p:spPr>
          <a:xfrm>
            <a:off x="6695837" y="2657832"/>
            <a:ext cx="2239804" cy="279916"/>
          </a:xfrm>
          <a:prstGeom prst="rect">
            <a:avLst/>
          </a:prstGeom>
          <a:noFill/>
          <a:ln/>
        </p:spPr>
        <p:txBody>
          <a:bodyPr wrap="none" rtlCol="0" anchor="t"/>
          <a:lstStyle/>
          <a:p>
            <a:pPr marL="0" indent="0">
              <a:lnSpc>
                <a:spcPts val="2205"/>
              </a:lnSpc>
              <a:buNone/>
            </a:pPr>
            <a:r>
              <a:rPr lang="en-US" sz="1764" b="1" dirty="0">
                <a:solidFill>
                  <a:srgbClr val="272525"/>
                </a:solidFill>
                <a:latin typeface="p22-mackinac-pro" pitchFamily="34" charset="0"/>
                <a:ea typeface="p22-mackinac-pro" pitchFamily="34" charset="-122"/>
                <a:cs typeface="p22-mackinac-pro" pitchFamily="34" charset="-120"/>
              </a:rPr>
              <a:t>Enhanced Security</a:t>
            </a:r>
            <a:endParaRPr lang="en-US" sz="1764" dirty="0"/>
          </a:p>
        </p:txBody>
      </p:sp>
      <p:sp>
        <p:nvSpPr>
          <p:cNvPr id="9" name="Text 5"/>
          <p:cNvSpPr/>
          <p:nvPr/>
        </p:nvSpPr>
        <p:spPr>
          <a:xfrm>
            <a:off x="6695837" y="3045262"/>
            <a:ext cx="7307461" cy="860108"/>
          </a:xfrm>
          <a:prstGeom prst="rect">
            <a:avLst/>
          </a:prstGeom>
          <a:noFill/>
          <a:ln/>
        </p:spPr>
        <p:txBody>
          <a:bodyPr wrap="square" rtlCol="0" anchor="t"/>
          <a:lstStyle/>
          <a:p>
            <a:pPr marL="0" indent="0">
              <a:lnSpc>
                <a:spcPts val="2258"/>
              </a:lnSpc>
              <a:buNone/>
            </a:pPr>
            <a:r>
              <a:rPr lang="en-US" sz="1411" dirty="0">
                <a:solidFill>
                  <a:srgbClr val="272525"/>
                </a:solidFill>
                <a:latin typeface="Eudoxus Sans" pitchFamily="34" charset="0"/>
                <a:ea typeface="Eudoxus Sans" pitchFamily="34" charset="-122"/>
                <a:cs typeface="Eudoxus Sans" pitchFamily="34" charset="-120"/>
              </a:rPr>
              <a:t>MFA significantly reduces the risk of account breaches, as attackers would need to obtain multiple pieces of evidence to gain access. This makes it much harder for them to compromise your accounts.</a:t>
            </a:r>
            <a:endParaRPr lang="en-US" sz="1411" dirty="0"/>
          </a:p>
        </p:txBody>
      </p:sp>
      <p:sp>
        <p:nvSpPr>
          <p:cNvPr id="10" name="Shape 6"/>
          <p:cNvSpPr/>
          <p:nvPr/>
        </p:nvSpPr>
        <p:spPr>
          <a:xfrm>
            <a:off x="6113502" y="4286131"/>
            <a:ext cx="403146" cy="403146"/>
          </a:xfrm>
          <a:prstGeom prst="roundRect">
            <a:avLst>
              <a:gd name="adj" fmla="val 18668"/>
            </a:avLst>
          </a:prstGeom>
          <a:solidFill>
            <a:srgbClr val="CCEEFF"/>
          </a:solidFill>
          <a:ln w="7620">
            <a:solidFill>
              <a:srgbClr val="B2D4E5"/>
            </a:solidFill>
            <a:prstDash val="solid"/>
          </a:ln>
        </p:spPr>
      </p:sp>
      <p:sp>
        <p:nvSpPr>
          <p:cNvPr id="11" name="Text 7"/>
          <p:cNvSpPr/>
          <p:nvPr/>
        </p:nvSpPr>
        <p:spPr>
          <a:xfrm>
            <a:off x="6236851" y="4353282"/>
            <a:ext cx="156448" cy="268843"/>
          </a:xfrm>
          <a:prstGeom prst="rect">
            <a:avLst/>
          </a:prstGeom>
          <a:noFill/>
          <a:ln/>
        </p:spPr>
        <p:txBody>
          <a:bodyPr wrap="none" rtlCol="0" anchor="t"/>
          <a:lstStyle/>
          <a:p>
            <a:pPr marL="0" indent="0" algn="ctr">
              <a:lnSpc>
                <a:spcPts val="2116"/>
              </a:lnSpc>
              <a:buNone/>
            </a:pPr>
            <a:r>
              <a:rPr lang="en-US" sz="2116" b="1" dirty="0">
                <a:solidFill>
                  <a:srgbClr val="272525"/>
                </a:solidFill>
                <a:latin typeface="p22-mackinac-pro" pitchFamily="34" charset="0"/>
                <a:ea typeface="p22-mackinac-pro" pitchFamily="34" charset="-122"/>
                <a:cs typeface="p22-mackinac-pro" pitchFamily="34" charset="-120"/>
              </a:rPr>
              <a:t>2</a:t>
            </a:r>
            <a:endParaRPr lang="en-US" sz="2116" dirty="0"/>
          </a:p>
        </p:txBody>
      </p:sp>
      <p:sp>
        <p:nvSpPr>
          <p:cNvPr id="12" name="Text 8"/>
          <p:cNvSpPr/>
          <p:nvPr/>
        </p:nvSpPr>
        <p:spPr>
          <a:xfrm>
            <a:off x="6695837" y="4286131"/>
            <a:ext cx="3592592" cy="279916"/>
          </a:xfrm>
          <a:prstGeom prst="rect">
            <a:avLst/>
          </a:prstGeom>
          <a:noFill/>
          <a:ln/>
        </p:spPr>
        <p:txBody>
          <a:bodyPr wrap="none" rtlCol="0" anchor="t"/>
          <a:lstStyle/>
          <a:p>
            <a:pPr marL="0" indent="0">
              <a:lnSpc>
                <a:spcPts val="2205"/>
              </a:lnSpc>
              <a:buNone/>
            </a:pPr>
            <a:r>
              <a:rPr lang="en-US" sz="1764" b="1" dirty="0">
                <a:solidFill>
                  <a:srgbClr val="272525"/>
                </a:solidFill>
                <a:latin typeface="p22-mackinac-pro" pitchFamily="34" charset="0"/>
                <a:ea typeface="p22-mackinac-pro" pitchFamily="34" charset="-122"/>
                <a:cs typeface="p22-mackinac-pro" pitchFamily="34" charset="-120"/>
              </a:rPr>
              <a:t>Protecting Sensitive Information</a:t>
            </a:r>
            <a:endParaRPr lang="en-US" sz="1764" dirty="0"/>
          </a:p>
        </p:txBody>
      </p:sp>
      <p:sp>
        <p:nvSpPr>
          <p:cNvPr id="13" name="Text 9"/>
          <p:cNvSpPr/>
          <p:nvPr/>
        </p:nvSpPr>
        <p:spPr>
          <a:xfrm>
            <a:off x="6695837" y="4673560"/>
            <a:ext cx="7307461" cy="860108"/>
          </a:xfrm>
          <a:prstGeom prst="rect">
            <a:avLst/>
          </a:prstGeom>
          <a:noFill/>
          <a:ln/>
        </p:spPr>
        <p:txBody>
          <a:bodyPr wrap="square" rtlCol="0" anchor="t"/>
          <a:lstStyle/>
          <a:p>
            <a:pPr marL="0" indent="0">
              <a:lnSpc>
                <a:spcPts val="2258"/>
              </a:lnSpc>
              <a:buNone/>
            </a:pPr>
            <a:r>
              <a:rPr lang="en-US" sz="1411" dirty="0">
                <a:solidFill>
                  <a:srgbClr val="272525"/>
                </a:solidFill>
                <a:latin typeface="Eudoxus Sans" pitchFamily="34" charset="0"/>
                <a:ea typeface="Eudoxus Sans" pitchFamily="34" charset="-122"/>
                <a:cs typeface="Eudoxus Sans" pitchFamily="34" charset="-120"/>
              </a:rPr>
              <a:t>MFA is especially important for accounts that contain sensitive personal or financial information, such as banking, email, and social media. It helps ensure that only you can access this critical data.</a:t>
            </a:r>
            <a:endParaRPr lang="en-US" sz="1411" dirty="0"/>
          </a:p>
        </p:txBody>
      </p:sp>
      <p:sp>
        <p:nvSpPr>
          <p:cNvPr id="14" name="Shape 10"/>
          <p:cNvSpPr/>
          <p:nvPr/>
        </p:nvSpPr>
        <p:spPr>
          <a:xfrm>
            <a:off x="6113502" y="5914430"/>
            <a:ext cx="403146" cy="403146"/>
          </a:xfrm>
          <a:prstGeom prst="roundRect">
            <a:avLst>
              <a:gd name="adj" fmla="val 18668"/>
            </a:avLst>
          </a:prstGeom>
          <a:solidFill>
            <a:srgbClr val="CCEEFF"/>
          </a:solidFill>
          <a:ln w="7620">
            <a:solidFill>
              <a:srgbClr val="B2D4E5"/>
            </a:solidFill>
            <a:prstDash val="solid"/>
          </a:ln>
        </p:spPr>
      </p:sp>
      <p:sp>
        <p:nvSpPr>
          <p:cNvPr id="15" name="Text 11"/>
          <p:cNvSpPr/>
          <p:nvPr/>
        </p:nvSpPr>
        <p:spPr>
          <a:xfrm>
            <a:off x="6234589" y="5981581"/>
            <a:ext cx="160973" cy="268843"/>
          </a:xfrm>
          <a:prstGeom prst="rect">
            <a:avLst/>
          </a:prstGeom>
          <a:noFill/>
          <a:ln/>
        </p:spPr>
        <p:txBody>
          <a:bodyPr wrap="none" rtlCol="0" anchor="t"/>
          <a:lstStyle/>
          <a:p>
            <a:pPr marL="0" indent="0" algn="ctr">
              <a:lnSpc>
                <a:spcPts val="2116"/>
              </a:lnSpc>
              <a:buNone/>
            </a:pPr>
            <a:r>
              <a:rPr lang="en-US" sz="2116" b="1" dirty="0">
                <a:solidFill>
                  <a:srgbClr val="272525"/>
                </a:solidFill>
                <a:latin typeface="p22-mackinac-pro" pitchFamily="34" charset="0"/>
                <a:ea typeface="p22-mackinac-pro" pitchFamily="34" charset="-122"/>
                <a:cs typeface="p22-mackinac-pro" pitchFamily="34" charset="-120"/>
              </a:rPr>
              <a:t>3</a:t>
            </a:r>
            <a:endParaRPr lang="en-US" sz="2116" dirty="0"/>
          </a:p>
        </p:txBody>
      </p:sp>
      <p:sp>
        <p:nvSpPr>
          <p:cNvPr id="16" name="Text 12"/>
          <p:cNvSpPr/>
          <p:nvPr/>
        </p:nvSpPr>
        <p:spPr>
          <a:xfrm>
            <a:off x="6695837" y="5914430"/>
            <a:ext cx="3124795" cy="279916"/>
          </a:xfrm>
          <a:prstGeom prst="rect">
            <a:avLst/>
          </a:prstGeom>
          <a:noFill/>
          <a:ln/>
        </p:spPr>
        <p:txBody>
          <a:bodyPr wrap="none" rtlCol="0" anchor="t"/>
          <a:lstStyle/>
          <a:p>
            <a:pPr marL="0" indent="0">
              <a:lnSpc>
                <a:spcPts val="2205"/>
              </a:lnSpc>
              <a:buNone/>
            </a:pPr>
            <a:r>
              <a:rPr lang="en-US" sz="1764" b="1" dirty="0">
                <a:solidFill>
                  <a:srgbClr val="272525"/>
                </a:solidFill>
                <a:latin typeface="p22-mackinac-pro" pitchFamily="34" charset="0"/>
                <a:ea typeface="p22-mackinac-pro" pitchFamily="34" charset="-122"/>
                <a:cs typeface="p22-mackinac-pro" pitchFamily="34" charset="-120"/>
              </a:rPr>
              <a:t>Compliance and Regulations</a:t>
            </a:r>
            <a:endParaRPr lang="en-US" sz="1764" dirty="0"/>
          </a:p>
        </p:txBody>
      </p:sp>
      <p:sp>
        <p:nvSpPr>
          <p:cNvPr id="17" name="Text 13"/>
          <p:cNvSpPr/>
          <p:nvPr/>
        </p:nvSpPr>
        <p:spPr>
          <a:xfrm>
            <a:off x="6695837" y="6301859"/>
            <a:ext cx="7307461" cy="860108"/>
          </a:xfrm>
          <a:prstGeom prst="rect">
            <a:avLst/>
          </a:prstGeom>
          <a:noFill/>
          <a:ln/>
        </p:spPr>
        <p:txBody>
          <a:bodyPr wrap="square" rtlCol="0" anchor="t"/>
          <a:lstStyle/>
          <a:p>
            <a:pPr marL="0" indent="0">
              <a:lnSpc>
                <a:spcPts val="2258"/>
              </a:lnSpc>
              <a:buNone/>
            </a:pPr>
            <a:r>
              <a:rPr lang="en-US" sz="1411" dirty="0">
                <a:solidFill>
                  <a:srgbClr val="272525"/>
                </a:solidFill>
                <a:latin typeface="Eudoxus Sans" pitchFamily="34" charset="0"/>
                <a:ea typeface="Eudoxus Sans" pitchFamily="34" charset="-122"/>
                <a:cs typeface="Eudoxus Sans" pitchFamily="34" charset="-120"/>
              </a:rPr>
              <a:t>Many industries and organizations have regulations that require the use of MFA to protect customer data and maintain security standards. Implementing MFA can help you stay compliant and avoid legal and financial penalties.</a:t>
            </a:r>
            <a:endParaRPr lang="en-US" sz="141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807964"/>
            <a:ext cx="9642872"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Enabling MFA on Your Accounts</a:t>
            </a:r>
            <a:endParaRPr lang="en-US" sz="4860" dirty="0"/>
          </a:p>
        </p:txBody>
      </p:sp>
      <p:sp>
        <p:nvSpPr>
          <p:cNvPr id="5" name="Text 2"/>
          <p:cNvSpPr/>
          <p:nvPr/>
        </p:nvSpPr>
        <p:spPr>
          <a:xfrm>
            <a:off x="864037" y="3196590"/>
            <a:ext cx="3479959"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Check for MFA Options</a:t>
            </a:r>
            <a:endParaRPr lang="en-US" sz="2430" dirty="0"/>
          </a:p>
        </p:txBody>
      </p:sp>
      <p:sp>
        <p:nvSpPr>
          <p:cNvPr id="6" name="Text 3"/>
          <p:cNvSpPr/>
          <p:nvPr/>
        </p:nvSpPr>
        <p:spPr>
          <a:xfrm>
            <a:off x="864037" y="3829169"/>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Log in to your online accounts and look for settings or security options that allow you to enable MFA. This is typically found in the account settings or security section.</a:t>
            </a:r>
            <a:endParaRPr lang="en-US" sz="1944" dirty="0"/>
          </a:p>
        </p:txBody>
      </p:sp>
      <p:sp>
        <p:nvSpPr>
          <p:cNvPr id="7" name="Text 4"/>
          <p:cNvSpPr/>
          <p:nvPr/>
        </p:nvSpPr>
        <p:spPr>
          <a:xfrm>
            <a:off x="5372695" y="3196590"/>
            <a:ext cx="3864412"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Choose Your MFA Method</a:t>
            </a:r>
            <a:endParaRPr lang="en-US" sz="2430" dirty="0"/>
          </a:p>
        </p:txBody>
      </p:sp>
      <p:sp>
        <p:nvSpPr>
          <p:cNvPr id="8" name="Text 5"/>
          <p:cNvSpPr/>
          <p:nvPr/>
        </p:nvSpPr>
        <p:spPr>
          <a:xfrm>
            <a:off x="5372695" y="3829169"/>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Depending on the account, you may have the option to use SMS, authenticator apps, or hardware security keys. Consider the level of security and convenience that each method offers.</a:t>
            </a:r>
            <a:endParaRPr lang="en-US" sz="1944" dirty="0"/>
          </a:p>
        </p:txBody>
      </p:sp>
      <p:sp>
        <p:nvSpPr>
          <p:cNvPr id="9" name="Text 6"/>
          <p:cNvSpPr/>
          <p:nvPr/>
        </p:nvSpPr>
        <p:spPr>
          <a:xfrm>
            <a:off x="9881354" y="3196590"/>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Set Up MFA</a:t>
            </a:r>
            <a:endParaRPr lang="en-US" sz="2430" dirty="0"/>
          </a:p>
        </p:txBody>
      </p:sp>
      <p:sp>
        <p:nvSpPr>
          <p:cNvPr id="10" name="Text 7"/>
          <p:cNvSpPr/>
          <p:nvPr/>
        </p:nvSpPr>
        <p:spPr>
          <a:xfrm>
            <a:off x="9881354" y="3829169"/>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Follow the instructions provided by the account to set up your chosen MFA method. This may involve entering a phone number, scanning a QR code, or registering a security key.</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357551"/>
            <a:ext cx="6810732"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Choosing the Right MFA Method</a:t>
            </a:r>
            <a:endParaRPr lang="en-US" sz="3402" dirty="0"/>
          </a:p>
        </p:txBody>
      </p:sp>
      <p:sp>
        <p:nvSpPr>
          <p:cNvPr id="6" name="Shape 2"/>
          <p:cNvSpPr/>
          <p:nvPr/>
        </p:nvSpPr>
        <p:spPr>
          <a:xfrm>
            <a:off x="6339721" y="2156817"/>
            <a:ext cx="21550" cy="4715232"/>
          </a:xfrm>
          <a:prstGeom prst="roundRect">
            <a:avLst>
              <a:gd name="adj" fmla="val 336822"/>
            </a:avLst>
          </a:prstGeom>
          <a:solidFill>
            <a:srgbClr val="B2D4E5"/>
          </a:solidFill>
          <a:ln/>
        </p:spPr>
      </p:sp>
      <p:sp>
        <p:nvSpPr>
          <p:cNvPr id="7" name="Shape 3"/>
          <p:cNvSpPr/>
          <p:nvPr/>
        </p:nvSpPr>
        <p:spPr>
          <a:xfrm>
            <a:off x="6544806" y="2534662"/>
            <a:ext cx="604837" cy="21550"/>
          </a:xfrm>
          <a:prstGeom prst="roundRect">
            <a:avLst>
              <a:gd name="adj" fmla="val 336822"/>
            </a:avLst>
          </a:prstGeom>
          <a:solidFill>
            <a:srgbClr val="B2D4E5"/>
          </a:solidFill>
          <a:ln/>
        </p:spPr>
      </p:sp>
      <p:sp>
        <p:nvSpPr>
          <p:cNvPr id="8" name="Shape 4"/>
          <p:cNvSpPr/>
          <p:nvPr/>
        </p:nvSpPr>
        <p:spPr>
          <a:xfrm>
            <a:off x="6156067" y="2351127"/>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6297751" y="2415897"/>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7300913" y="2329577"/>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SMS-Based MFA</a:t>
            </a:r>
            <a:endParaRPr lang="en-US" sz="1701" dirty="0"/>
          </a:p>
        </p:txBody>
      </p:sp>
      <p:sp>
        <p:nvSpPr>
          <p:cNvPr id="11" name="Text 7"/>
          <p:cNvSpPr/>
          <p:nvPr/>
        </p:nvSpPr>
        <p:spPr>
          <a:xfrm>
            <a:off x="7300913" y="2703076"/>
            <a:ext cx="6724650"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This method sends a one-time code to your registered mobile number. It's a simple and convenient option, but may be less secure than other methods.</a:t>
            </a:r>
            <a:endParaRPr lang="en-US" sz="1361" dirty="0"/>
          </a:p>
        </p:txBody>
      </p:sp>
      <p:sp>
        <p:nvSpPr>
          <p:cNvPr id="12" name="Shape 8"/>
          <p:cNvSpPr/>
          <p:nvPr/>
        </p:nvSpPr>
        <p:spPr>
          <a:xfrm>
            <a:off x="6544806" y="3979605"/>
            <a:ext cx="604837" cy="21550"/>
          </a:xfrm>
          <a:prstGeom prst="roundRect">
            <a:avLst>
              <a:gd name="adj" fmla="val 336822"/>
            </a:avLst>
          </a:prstGeom>
          <a:solidFill>
            <a:srgbClr val="B2D4E5"/>
          </a:solidFill>
          <a:ln/>
        </p:spPr>
      </p:sp>
      <p:sp>
        <p:nvSpPr>
          <p:cNvPr id="13" name="Shape 9"/>
          <p:cNvSpPr/>
          <p:nvPr/>
        </p:nvSpPr>
        <p:spPr>
          <a:xfrm>
            <a:off x="6156067" y="3796070"/>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6274891" y="3860840"/>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7300913" y="3774519"/>
            <a:ext cx="3208853"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Authenticator App-Based MFA</a:t>
            </a:r>
            <a:endParaRPr lang="en-US" sz="1701" dirty="0"/>
          </a:p>
        </p:txBody>
      </p:sp>
      <p:sp>
        <p:nvSpPr>
          <p:cNvPr id="16" name="Text 12"/>
          <p:cNvSpPr/>
          <p:nvPr/>
        </p:nvSpPr>
        <p:spPr>
          <a:xfrm>
            <a:off x="7300913" y="4148018"/>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Authenticator apps generate one-time codes on your mobile device, providing a more secure alternative to SMS-based MFA. They don't rely on phone networks and are less susceptible to interception.</a:t>
            </a:r>
            <a:endParaRPr lang="en-US" sz="1361" dirty="0"/>
          </a:p>
        </p:txBody>
      </p:sp>
      <p:sp>
        <p:nvSpPr>
          <p:cNvPr id="17" name="Shape 13"/>
          <p:cNvSpPr/>
          <p:nvPr/>
        </p:nvSpPr>
        <p:spPr>
          <a:xfrm>
            <a:off x="6544806" y="5701129"/>
            <a:ext cx="604837" cy="21550"/>
          </a:xfrm>
          <a:prstGeom prst="roundRect">
            <a:avLst>
              <a:gd name="adj" fmla="val 336822"/>
            </a:avLst>
          </a:prstGeom>
          <a:solidFill>
            <a:srgbClr val="B2D4E5"/>
          </a:solidFill>
          <a:ln/>
        </p:spPr>
      </p:sp>
      <p:sp>
        <p:nvSpPr>
          <p:cNvPr id="18" name="Shape 14"/>
          <p:cNvSpPr/>
          <p:nvPr/>
        </p:nvSpPr>
        <p:spPr>
          <a:xfrm>
            <a:off x="6156067" y="5517594"/>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72748" y="5582364"/>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7300913" y="5496044"/>
            <a:ext cx="3647123"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Hardware Security Key-Based MFA</a:t>
            </a:r>
            <a:endParaRPr lang="en-US" sz="1701" dirty="0"/>
          </a:p>
        </p:txBody>
      </p:sp>
      <p:sp>
        <p:nvSpPr>
          <p:cNvPr id="21" name="Text 17"/>
          <p:cNvSpPr/>
          <p:nvPr/>
        </p:nvSpPr>
        <p:spPr>
          <a:xfrm>
            <a:off x="7300913" y="5869543"/>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Hardware security keys offer the highest level of security, as they require a physical device to be present for authentication. They're ideal for high-risk accounts or when you need the strongest possible protection.</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742831"/>
            <a:ext cx="5680353"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Setting Up SMS-Based MFA</a:t>
            </a:r>
            <a:endParaRPr lang="en-US" sz="3402" dirty="0"/>
          </a:p>
        </p:txBody>
      </p:sp>
      <p:sp>
        <p:nvSpPr>
          <p:cNvPr id="6" name="Shape 2"/>
          <p:cNvSpPr/>
          <p:nvPr/>
        </p:nvSpPr>
        <p:spPr>
          <a:xfrm>
            <a:off x="604837" y="1542098"/>
            <a:ext cx="7934325" cy="1287423"/>
          </a:xfrm>
          <a:prstGeom prst="roundRect">
            <a:avLst>
              <a:gd name="adj" fmla="val 5638"/>
            </a:avLst>
          </a:prstGeom>
          <a:solidFill>
            <a:srgbClr val="CCEEFF"/>
          </a:solidFill>
          <a:ln w="7620">
            <a:solidFill>
              <a:srgbClr val="B2D4E5"/>
            </a:solidFill>
            <a:prstDash val="solid"/>
          </a:ln>
        </p:spPr>
      </p:sp>
      <p:sp>
        <p:nvSpPr>
          <p:cNvPr id="7" name="Text 3"/>
          <p:cNvSpPr/>
          <p:nvPr/>
        </p:nvSpPr>
        <p:spPr>
          <a:xfrm>
            <a:off x="785217" y="1722477"/>
            <a:ext cx="2616637"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Add Your Phone Number</a:t>
            </a:r>
            <a:endParaRPr lang="en-US" sz="1701" dirty="0"/>
          </a:p>
        </p:txBody>
      </p:sp>
      <p:sp>
        <p:nvSpPr>
          <p:cNvPr id="8" name="Text 4"/>
          <p:cNvSpPr/>
          <p:nvPr/>
        </p:nvSpPr>
        <p:spPr>
          <a:xfrm>
            <a:off x="785217" y="2095976"/>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When setting up SMS-based MFA, you'll need to provide your mobile phone number. Make sure it's a number that you have direct access to and can receive text messages on.</a:t>
            </a:r>
            <a:endParaRPr lang="en-US" sz="1361" dirty="0"/>
          </a:p>
        </p:txBody>
      </p:sp>
      <p:sp>
        <p:nvSpPr>
          <p:cNvPr id="9" name="Shape 5"/>
          <p:cNvSpPr/>
          <p:nvPr/>
        </p:nvSpPr>
        <p:spPr>
          <a:xfrm>
            <a:off x="604837" y="3002280"/>
            <a:ext cx="7934325" cy="1287423"/>
          </a:xfrm>
          <a:prstGeom prst="roundRect">
            <a:avLst>
              <a:gd name="adj" fmla="val 5638"/>
            </a:avLst>
          </a:prstGeom>
          <a:solidFill>
            <a:srgbClr val="CCEEFF"/>
          </a:solidFill>
          <a:ln w="7620">
            <a:solidFill>
              <a:srgbClr val="B2D4E5"/>
            </a:solidFill>
            <a:prstDash val="solid"/>
          </a:ln>
        </p:spPr>
      </p:sp>
      <p:sp>
        <p:nvSpPr>
          <p:cNvPr id="10" name="Text 6"/>
          <p:cNvSpPr/>
          <p:nvPr/>
        </p:nvSpPr>
        <p:spPr>
          <a:xfrm>
            <a:off x="785217" y="3182660"/>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Verify the Code</a:t>
            </a:r>
            <a:endParaRPr lang="en-US" sz="1701" dirty="0"/>
          </a:p>
        </p:txBody>
      </p:sp>
      <p:sp>
        <p:nvSpPr>
          <p:cNvPr id="11" name="Text 7"/>
          <p:cNvSpPr/>
          <p:nvPr/>
        </p:nvSpPr>
        <p:spPr>
          <a:xfrm>
            <a:off x="785217" y="3556159"/>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After entering your phone number, the account will send a one-time code via text message. You'll need to enter this code to complete the MFA setup process.</a:t>
            </a:r>
            <a:endParaRPr lang="en-US" sz="1361" dirty="0"/>
          </a:p>
        </p:txBody>
      </p:sp>
      <p:sp>
        <p:nvSpPr>
          <p:cNvPr id="12" name="Shape 8"/>
          <p:cNvSpPr/>
          <p:nvPr/>
        </p:nvSpPr>
        <p:spPr>
          <a:xfrm>
            <a:off x="604837" y="4462463"/>
            <a:ext cx="7934325" cy="1564005"/>
          </a:xfrm>
          <a:prstGeom prst="roundRect">
            <a:avLst>
              <a:gd name="adj" fmla="val 4641"/>
            </a:avLst>
          </a:prstGeom>
          <a:solidFill>
            <a:srgbClr val="CCEEFF"/>
          </a:solidFill>
          <a:ln w="7620">
            <a:solidFill>
              <a:srgbClr val="B2D4E5"/>
            </a:solidFill>
            <a:prstDash val="solid"/>
          </a:ln>
        </p:spPr>
      </p:sp>
      <p:sp>
        <p:nvSpPr>
          <p:cNvPr id="13" name="Text 9"/>
          <p:cNvSpPr/>
          <p:nvPr/>
        </p:nvSpPr>
        <p:spPr>
          <a:xfrm>
            <a:off x="785217" y="4642842"/>
            <a:ext cx="2549485"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Keep Your Phone Secure</a:t>
            </a:r>
            <a:endParaRPr lang="en-US" sz="1701" dirty="0"/>
          </a:p>
        </p:txBody>
      </p:sp>
      <p:sp>
        <p:nvSpPr>
          <p:cNvPr id="14" name="Text 10"/>
          <p:cNvSpPr/>
          <p:nvPr/>
        </p:nvSpPr>
        <p:spPr>
          <a:xfrm>
            <a:off x="785217" y="5016341"/>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Since SMS-based MFA relies on your mobile device, it's important to keep your phone secure and protect it from loss or theft. Consider using a PIN, pattern, or biometric lock to prevent unauthorized access.</a:t>
            </a:r>
            <a:endParaRPr lang="en-US" sz="1361" dirty="0"/>
          </a:p>
        </p:txBody>
      </p:sp>
      <p:sp>
        <p:nvSpPr>
          <p:cNvPr id="15" name="Shape 11"/>
          <p:cNvSpPr/>
          <p:nvPr/>
        </p:nvSpPr>
        <p:spPr>
          <a:xfrm>
            <a:off x="604837" y="6199227"/>
            <a:ext cx="7934325" cy="1287423"/>
          </a:xfrm>
          <a:prstGeom prst="roundRect">
            <a:avLst>
              <a:gd name="adj" fmla="val 5638"/>
            </a:avLst>
          </a:prstGeom>
          <a:solidFill>
            <a:srgbClr val="CCEEFF"/>
          </a:solidFill>
          <a:ln w="7620">
            <a:solidFill>
              <a:srgbClr val="B2D4E5"/>
            </a:solidFill>
            <a:prstDash val="solid"/>
          </a:ln>
        </p:spPr>
      </p:sp>
      <p:sp>
        <p:nvSpPr>
          <p:cNvPr id="16" name="Text 12"/>
          <p:cNvSpPr/>
          <p:nvPr/>
        </p:nvSpPr>
        <p:spPr>
          <a:xfrm>
            <a:off x="785217" y="6379607"/>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Backup Options</a:t>
            </a:r>
            <a:endParaRPr lang="en-US" sz="1701" dirty="0"/>
          </a:p>
        </p:txBody>
      </p:sp>
      <p:sp>
        <p:nvSpPr>
          <p:cNvPr id="17" name="Text 13"/>
          <p:cNvSpPr/>
          <p:nvPr/>
        </p:nvSpPr>
        <p:spPr>
          <a:xfrm>
            <a:off x="785217" y="6753106"/>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In case you lose access to your phone, many accounts offer backup options like printable codes or the ability to set up a secondary phone number for MFA.</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97041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970413"/>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Setting Up Authenticator App-Based MFA</a:t>
            </a:r>
            <a:endParaRPr lang="en-US" sz="3402" dirty="0"/>
          </a:p>
        </p:txBody>
      </p:sp>
      <p:pic>
        <p:nvPicPr>
          <p:cNvPr id="6" name="Image 2" descr="preencoded.png"/>
          <p:cNvPicPr>
            <a:picLocks noChangeAspect="1"/>
          </p:cNvPicPr>
          <p:nvPr/>
        </p:nvPicPr>
        <p:blipFill>
          <a:blip r:embed="rId5"/>
          <a:stretch>
            <a:fillRect/>
          </a:stretch>
        </p:blipFill>
        <p:spPr>
          <a:xfrm>
            <a:off x="604837" y="1814513"/>
            <a:ext cx="431959" cy="431959"/>
          </a:xfrm>
          <a:prstGeom prst="rect">
            <a:avLst/>
          </a:prstGeom>
        </p:spPr>
      </p:pic>
      <p:sp>
        <p:nvSpPr>
          <p:cNvPr id="7" name="Text 2"/>
          <p:cNvSpPr/>
          <p:nvPr/>
        </p:nvSpPr>
        <p:spPr>
          <a:xfrm>
            <a:off x="604837" y="2419231"/>
            <a:ext cx="3132773"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Download Authenticator App</a:t>
            </a:r>
            <a:endParaRPr lang="en-US" sz="1701" dirty="0"/>
          </a:p>
        </p:txBody>
      </p:sp>
      <p:sp>
        <p:nvSpPr>
          <p:cNvPr id="8" name="Text 3"/>
          <p:cNvSpPr/>
          <p:nvPr/>
        </p:nvSpPr>
        <p:spPr>
          <a:xfrm>
            <a:off x="604837" y="279273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Start by downloading a reputable authenticator app, such as Google Authenticator, Microsoft Authenticator, or Authy, on your mobile device.</a:t>
            </a:r>
            <a:endParaRPr lang="en-US" sz="1361" dirty="0"/>
          </a:p>
        </p:txBody>
      </p:sp>
      <p:pic>
        <p:nvPicPr>
          <p:cNvPr id="9" name="Image 3" descr="preencoded.png"/>
          <p:cNvPicPr>
            <a:picLocks noChangeAspect="1"/>
          </p:cNvPicPr>
          <p:nvPr/>
        </p:nvPicPr>
        <p:blipFill>
          <a:blip r:embed="rId6"/>
          <a:stretch>
            <a:fillRect/>
          </a:stretch>
        </p:blipFill>
        <p:spPr>
          <a:xfrm>
            <a:off x="604837" y="3864293"/>
            <a:ext cx="431959" cy="431959"/>
          </a:xfrm>
          <a:prstGeom prst="rect">
            <a:avLst/>
          </a:prstGeom>
        </p:spPr>
      </p:pic>
      <p:sp>
        <p:nvSpPr>
          <p:cNvPr id="10" name="Text 4"/>
          <p:cNvSpPr/>
          <p:nvPr/>
        </p:nvSpPr>
        <p:spPr>
          <a:xfrm>
            <a:off x="604837" y="446901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Scan the QR Code</a:t>
            </a:r>
            <a:endParaRPr lang="en-US" sz="1701" dirty="0"/>
          </a:p>
        </p:txBody>
      </p:sp>
      <p:sp>
        <p:nvSpPr>
          <p:cNvPr id="11" name="Text 5"/>
          <p:cNvSpPr/>
          <p:nvPr/>
        </p:nvSpPr>
        <p:spPr>
          <a:xfrm>
            <a:off x="604837" y="484251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When setting up MFA in your account, you'll be prompted to scan a QR code using your authenticator app. This links the app to your account.</a:t>
            </a:r>
            <a:endParaRPr lang="en-US" sz="1361" dirty="0"/>
          </a:p>
        </p:txBody>
      </p:sp>
      <p:pic>
        <p:nvPicPr>
          <p:cNvPr id="12" name="Image 4" descr="preencoded.png"/>
          <p:cNvPicPr>
            <a:picLocks noChangeAspect="1"/>
          </p:cNvPicPr>
          <p:nvPr/>
        </p:nvPicPr>
        <p:blipFill>
          <a:blip r:embed="rId7"/>
          <a:stretch>
            <a:fillRect/>
          </a:stretch>
        </p:blipFill>
        <p:spPr>
          <a:xfrm>
            <a:off x="604837" y="5914073"/>
            <a:ext cx="431959" cy="431959"/>
          </a:xfrm>
          <a:prstGeom prst="rect">
            <a:avLst/>
          </a:prstGeom>
        </p:spPr>
      </p:pic>
      <p:sp>
        <p:nvSpPr>
          <p:cNvPr id="13" name="Text 6"/>
          <p:cNvSpPr/>
          <p:nvPr/>
        </p:nvSpPr>
        <p:spPr>
          <a:xfrm>
            <a:off x="604837" y="651879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Enter the Code</a:t>
            </a:r>
            <a:endParaRPr lang="en-US" sz="1701" dirty="0"/>
          </a:p>
        </p:txBody>
      </p:sp>
      <p:sp>
        <p:nvSpPr>
          <p:cNvPr id="14" name="Text 7"/>
          <p:cNvSpPr/>
          <p:nvPr/>
        </p:nvSpPr>
        <p:spPr>
          <a:xfrm>
            <a:off x="604837" y="689229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authenticator app will generate a unique one-time code that you'll need to enter to complete the MFA setup process.</a:t>
            </a:r>
            <a:endParaRPr lang="en-US" sz="1361" dirty="0"/>
          </a:p>
        </p:txBody>
      </p:sp>
      <p:pic>
        <p:nvPicPr>
          <p:cNvPr id="15" name="Image 5" descr="preencoded.png"/>
          <p:cNvPicPr>
            <a:picLocks noChangeAspect="1"/>
          </p:cNvPicPr>
          <p:nvPr/>
        </p:nvPicPr>
        <p:blipFill>
          <a:blip r:embed="rId8"/>
          <a:stretch>
            <a:fillRect/>
          </a:stretch>
        </p:blipFill>
        <p:spPr>
          <a:xfrm>
            <a:off x="604837" y="7963853"/>
            <a:ext cx="431959" cy="431959"/>
          </a:xfrm>
          <a:prstGeom prst="rect">
            <a:avLst/>
          </a:prstGeom>
        </p:spPr>
      </p:pic>
      <p:sp>
        <p:nvSpPr>
          <p:cNvPr id="16" name="Text 8"/>
          <p:cNvSpPr/>
          <p:nvPr/>
        </p:nvSpPr>
        <p:spPr>
          <a:xfrm>
            <a:off x="604837" y="856857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Backup Your Codes</a:t>
            </a:r>
            <a:endParaRPr lang="en-US" sz="1701" dirty="0"/>
          </a:p>
        </p:txBody>
      </p:sp>
      <p:sp>
        <p:nvSpPr>
          <p:cNvPr id="17" name="Text 9"/>
          <p:cNvSpPr/>
          <p:nvPr/>
        </p:nvSpPr>
        <p:spPr>
          <a:xfrm>
            <a:off x="604837" y="894207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Many authenticator apps allow you to download or print backup codes in case you lose access to your device. Make sure to store these codes securely.</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425660"/>
          </a:xfrm>
          <a:prstGeom prst="rect">
            <a:avLst/>
          </a:prstGeom>
        </p:spPr>
      </p:pic>
      <p:sp>
        <p:nvSpPr>
          <p:cNvPr id="5" name="Text 1"/>
          <p:cNvSpPr/>
          <p:nvPr/>
        </p:nvSpPr>
        <p:spPr>
          <a:xfrm>
            <a:off x="2014895" y="2959298"/>
            <a:ext cx="10600492" cy="1212771"/>
          </a:xfrm>
          <a:prstGeom prst="rect">
            <a:avLst/>
          </a:prstGeom>
          <a:noFill/>
          <a:ln/>
        </p:spPr>
        <p:txBody>
          <a:bodyPr wrap="square" rtlCol="0" anchor="t"/>
          <a:lstStyle/>
          <a:p>
            <a:pPr marL="0" indent="0">
              <a:lnSpc>
                <a:spcPts val="4775"/>
              </a:lnSpc>
              <a:buNone/>
            </a:pPr>
            <a:r>
              <a:rPr lang="en-US" sz="3820" b="1" dirty="0">
                <a:solidFill>
                  <a:srgbClr val="000000"/>
                </a:solidFill>
                <a:latin typeface="p22-mackinac-pro" pitchFamily="34" charset="0"/>
                <a:ea typeface="p22-mackinac-pro" pitchFamily="34" charset="-122"/>
                <a:cs typeface="p22-mackinac-pro" pitchFamily="34" charset="-120"/>
              </a:rPr>
              <a:t>Setting Up Hardware Security Key-Based MFA</a:t>
            </a:r>
            <a:endParaRPr lang="en-US" sz="3820" dirty="0"/>
          </a:p>
        </p:txBody>
      </p:sp>
      <p:pic>
        <p:nvPicPr>
          <p:cNvPr id="6" name="Image 2" descr="preencoded.png"/>
          <p:cNvPicPr>
            <a:picLocks noChangeAspect="1"/>
          </p:cNvPicPr>
          <p:nvPr/>
        </p:nvPicPr>
        <p:blipFill>
          <a:blip r:embed="rId5"/>
          <a:stretch>
            <a:fillRect/>
          </a:stretch>
        </p:blipFill>
        <p:spPr>
          <a:xfrm>
            <a:off x="2014895" y="4463058"/>
            <a:ext cx="3533418" cy="776168"/>
          </a:xfrm>
          <a:prstGeom prst="rect">
            <a:avLst/>
          </a:prstGeom>
        </p:spPr>
      </p:pic>
      <p:sp>
        <p:nvSpPr>
          <p:cNvPr id="7" name="Text 2"/>
          <p:cNvSpPr/>
          <p:nvPr/>
        </p:nvSpPr>
        <p:spPr>
          <a:xfrm>
            <a:off x="2208848" y="5530215"/>
            <a:ext cx="2827972" cy="303133"/>
          </a:xfrm>
          <a:prstGeom prst="rect">
            <a:avLst/>
          </a:prstGeom>
          <a:noFill/>
          <a:ln/>
        </p:spPr>
        <p:txBody>
          <a:bodyPr wrap="none" rtlCol="0" anchor="t"/>
          <a:lstStyle/>
          <a:p>
            <a:pPr marL="0" indent="0" algn="l">
              <a:lnSpc>
                <a:spcPts val="2388"/>
              </a:lnSpc>
              <a:buNone/>
            </a:pPr>
            <a:r>
              <a:rPr lang="en-US" sz="1910" b="1" dirty="0">
                <a:solidFill>
                  <a:srgbClr val="272525"/>
                </a:solidFill>
                <a:latin typeface="p22-mackinac-pro" pitchFamily="34" charset="0"/>
                <a:ea typeface="p22-mackinac-pro" pitchFamily="34" charset="-122"/>
                <a:cs typeface="p22-mackinac-pro" pitchFamily="34" charset="-120"/>
              </a:rPr>
              <a:t>Purchase a Security Key</a:t>
            </a:r>
            <a:endParaRPr lang="en-US" sz="1910" dirty="0"/>
          </a:p>
        </p:txBody>
      </p:sp>
      <p:sp>
        <p:nvSpPr>
          <p:cNvPr id="8" name="Text 3"/>
          <p:cNvSpPr/>
          <p:nvPr/>
        </p:nvSpPr>
        <p:spPr>
          <a:xfrm>
            <a:off x="2208848" y="5949672"/>
            <a:ext cx="3145512" cy="1242060"/>
          </a:xfrm>
          <a:prstGeom prst="rect">
            <a:avLst/>
          </a:prstGeom>
          <a:noFill/>
          <a:ln/>
        </p:spPr>
        <p:txBody>
          <a:bodyPr wrap="square" rtlCol="0" anchor="t"/>
          <a:lstStyle/>
          <a:p>
            <a:pPr marL="0" indent="0" algn="l">
              <a:lnSpc>
                <a:spcPts val="2445"/>
              </a:lnSpc>
              <a:buNone/>
            </a:pPr>
            <a:r>
              <a:rPr lang="en-US" sz="1528" dirty="0">
                <a:solidFill>
                  <a:srgbClr val="272525"/>
                </a:solidFill>
                <a:latin typeface="Eudoxus Sans" pitchFamily="34" charset="0"/>
                <a:ea typeface="Eudoxus Sans" pitchFamily="34" charset="-122"/>
                <a:cs typeface="Eudoxus Sans" pitchFamily="34" charset="-120"/>
              </a:rPr>
              <a:t>Obtain a hardware security key, such as a YubiKey or a Google Titan Security Key, from a reputable manufacturer.</a:t>
            </a:r>
            <a:endParaRPr lang="en-US" sz="1528" dirty="0"/>
          </a:p>
        </p:txBody>
      </p:sp>
      <p:pic>
        <p:nvPicPr>
          <p:cNvPr id="9" name="Image 3" descr="preencoded.png"/>
          <p:cNvPicPr>
            <a:picLocks noChangeAspect="1"/>
          </p:cNvPicPr>
          <p:nvPr/>
        </p:nvPicPr>
        <p:blipFill>
          <a:blip r:embed="rId6"/>
          <a:stretch>
            <a:fillRect/>
          </a:stretch>
        </p:blipFill>
        <p:spPr>
          <a:xfrm>
            <a:off x="5548313" y="4463058"/>
            <a:ext cx="3533537" cy="776168"/>
          </a:xfrm>
          <a:prstGeom prst="rect">
            <a:avLst/>
          </a:prstGeom>
        </p:spPr>
      </p:pic>
      <p:sp>
        <p:nvSpPr>
          <p:cNvPr id="10" name="Text 4"/>
          <p:cNvSpPr/>
          <p:nvPr/>
        </p:nvSpPr>
        <p:spPr>
          <a:xfrm>
            <a:off x="5742265" y="5530215"/>
            <a:ext cx="2425660" cy="303133"/>
          </a:xfrm>
          <a:prstGeom prst="rect">
            <a:avLst/>
          </a:prstGeom>
          <a:noFill/>
          <a:ln/>
        </p:spPr>
        <p:txBody>
          <a:bodyPr wrap="none" rtlCol="0" anchor="t"/>
          <a:lstStyle/>
          <a:p>
            <a:pPr marL="0" indent="0" algn="l">
              <a:lnSpc>
                <a:spcPts val="2388"/>
              </a:lnSpc>
              <a:buNone/>
            </a:pPr>
            <a:r>
              <a:rPr lang="en-US" sz="1910" b="1" dirty="0">
                <a:solidFill>
                  <a:srgbClr val="272525"/>
                </a:solidFill>
                <a:latin typeface="p22-mackinac-pro" pitchFamily="34" charset="0"/>
                <a:ea typeface="p22-mackinac-pro" pitchFamily="34" charset="-122"/>
                <a:cs typeface="p22-mackinac-pro" pitchFamily="34" charset="-120"/>
              </a:rPr>
              <a:t>Register the Key</a:t>
            </a:r>
            <a:endParaRPr lang="en-US" sz="1910" dirty="0"/>
          </a:p>
        </p:txBody>
      </p:sp>
      <p:sp>
        <p:nvSpPr>
          <p:cNvPr id="11" name="Text 5"/>
          <p:cNvSpPr/>
          <p:nvPr/>
        </p:nvSpPr>
        <p:spPr>
          <a:xfrm>
            <a:off x="5742265" y="5949672"/>
            <a:ext cx="3145631" cy="1242060"/>
          </a:xfrm>
          <a:prstGeom prst="rect">
            <a:avLst/>
          </a:prstGeom>
          <a:noFill/>
          <a:ln/>
        </p:spPr>
        <p:txBody>
          <a:bodyPr wrap="square" rtlCol="0" anchor="t"/>
          <a:lstStyle/>
          <a:p>
            <a:pPr marL="0" indent="0" algn="l">
              <a:lnSpc>
                <a:spcPts val="2445"/>
              </a:lnSpc>
              <a:buNone/>
            </a:pPr>
            <a:r>
              <a:rPr lang="en-US" sz="1528" dirty="0">
                <a:solidFill>
                  <a:srgbClr val="272525"/>
                </a:solidFill>
                <a:latin typeface="Eudoxus Sans" pitchFamily="34" charset="0"/>
                <a:ea typeface="Eudoxus Sans" pitchFamily="34" charset="-122"/>
                <a:cs typeface="Eudoxus Sans" pitchFamily="34" charset="-120"/>
              </a:rPr>
              <a:t>During the MFA setup process, you'll be prompted to connect and register your security key with the account.</a:t>
            </a:r>
            <a:endParaRPr lang="en-US" sz="1528" dirty="0"/>
          </a:p>
        </p:txBody>
      </p:sp>
      <p:pic>
        <p:nvPicPr>
          <p:cNvPr id="12" name="Image 4" descr="preencoded.png"/>
          <p:cNvPicPr>
            <a:picLocks noChangeAspect="1"/>
          </p:cNvPicPr>
          <p:nvPr/>
        </p:nvPicPr>
        <p:blipFill>
          <a:blip r:embed="rId7"/>
          <a:stretch>
            <a:fillRect/>
          </a:stretch>
        </p:blipFill>
        <p:spPr>
          <a:xfrm>
            <a:off x="9081849" y="4463058"/>
            <a:ext cx="3533537" cy="776168"/>
          </a:xfrm>
          <a:prstGeom prst="rect">
            <a:avLst/>
          </a:prstGeom>
        </p:spPr>
      </p:pic>
      <p:sp>
        <p:nvSpPr>
          <p:cNvPr id="13" name="Text 6"/>
          <p:cNvSpPr/>
          <p:nvPr/>
        </p:nvSpPr>
        <p:spPr>
          <a:xfrm>
            <a:off x="9275802" y="5530215"/>
            <a:ext cx="2425660" cy="303133"/>
          </a:xfrm>
          <a:prstGeom prst="rect">
            <a:avLst/>
          </a:prstGeom>
          <a:noFill/>
          <a:ln/>
        </p:spPr>
        <p:txBody>
          <a:bodyPr wrap="none" rtlCol="0" anchor="t"/>
          <a:lstStyle/>
          <a:p>
            <a:pPr marL="0" indent="0" algn="l">
              <a:lnSpc>
                <a:spcPts val="2388"/>
              </a:lnSpc>
              <a:buNone/>
            </a:pPr>
            <a:r>
              <a:rPr lang="en-US" sz="1910" b="1" dirty="0">
                <a:solidFill>
                  <a:srgbClr val="272525"/>
                </a:solidFill>
                <a:latin typeface="p22-mackinac-pro" pitchFamily="34" charset="0"/>
                <a:ea typeface="p22-mackinac-pro" pitchFamily="34" charset="-122"/>
                <a:cs typeface="p22-mackinac-pro" pitchFamily="34" charset="-120"/>
              </a:rPr>
              <a:t>Verify with the Key</a:t>
            </a:r>
            <a:endParaRPr lang="en-US" sz="1910" dirty="0"/>
          </a:p>
        </p:txBody>
      </p:sp>
      <p:sp>
        <p:nvSpPr>
          <p:cNvPr id="14" name="Text 7"/>
          <p:cNvSpPr/>
          <p:nvPr/>
        </p:nvSpPr>
        <p:spPr>
          <a:xfrm>
            <a:off x="9275802" y="5949672"/>
            <a:ext cx="3145631" cy="1552575"/>
          </a:xfrm>
          <a:prstGeom prst="rect">
            <a:avLst/>
          </a:prstGeom>
          <a:noFill/>
          <a:ln/>
        </p:spPr>
        <p:txBody>
          <a:bodyPr wrap="square" rtlCol="0" anchor="t"/>
          <a:lstStyle/>
          <a:p>
            <a:pPr marL="0" indent="0" algn="l">
              <a:lnSpc>
                <a:spcPts val="2445"/>
              </a:lnSpc>
              <a:buNone/>
            </a:pPr>
            <a:r>
              <a:rPr lang="en-US" sz="1528" dirty="0">
                <a:solidFill>
                  <a:srgbClr val="272525"/>
                </a:solidFill>
                <a:latin typeface="Eudoxus Sans" pitchFamily="34" charset="0"/>
                <a:ea typeface="Eudoxus Sans" pitchFamily="34" charset="-122"/>
                <a:cs typeface="Eudoxus Sans" pitchFamily="34" charset="-120"/>
              </a:rPr>
              <a:t>After registering, you'll need to use the security key to authenticate your identity whenever you log in to the account.</a:t>
            </a:r>
            <a:endParaRPr lang="en-US" sz="152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641747"/>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Managing MFA Devices and Backup Codes</a:t>
            </a:r>
            <a:endParaRPr lang="en-US" sz="3402" dirty="0"/>
          </a:p>
        </p:txBody>
      </p:sp>
      <p:sp>
        <p:nvSpPr>
          <p:cNvPr id="6" name="Shape 2"/>
          <p:cNvSpPr/>
          <p:nvPr/>
        </p:nvSpPr>
        <p:spPr>
          <a:xfrm>
            <a:off x="604837" y="1981081"/>
            <a:ext cx="7934325" cy="5606772"/>
          </a:xfrm>
          <a:prstGeom prst="roundRect">
            <a:avLst>
              <a:gd name="adj" fmla="val 1295"/>
            </a:avLst>
          </a:prstGeom>
          <a:noFill/>
          <a:ln w="7620">
            <a:solidFill>
              <a:srgbClr val="000000">
                <a:alpha val="8000"/>
              </a:srgbClr>
            </a:solidFill>
            <a:prstDash val="solid"/>
          </a:ln>
        </p:spPr>
      </p:sp>
      <p:sp>
        <p:nvSpPr>
          <p:cNvPr id="7" name="Shape 3"/>
          <p:cNvSpPr/>
          <p:nvPr/>
        </p:nvSpPr>
        <p:spPr>
          <a:xfrm>
            <a:off x="612458" y="1988701"/>
            <a:ext cx="7919085" cy="1328737"/>
          </a:xfrm>
          <a:prstGeom prst="rect">
            <a:avLst/>
          </a:prstGeom>
          <a:solidFill>
            <a:srgbClr val="FFFFFF">
              <a:alpha val="4000"/>
            </a:srgbClr>
          </a:solidFill>
          <a:ln/>
        </p:spPr>
      </p:sp>
      <p:sp>
        <p:nvSpPr>
          <p:cNvPr id="8" name="Text 4"/>
          <p:cNvSpPr/>
          <p:nvPr/>
        </p:nvSpPr>
        <p:spPr>
          <a:xfrm>
            <a:off x="785217" y="2099905"/>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Manage Devices</a:t>
            </a:r>
            <a:endParaRPr lang="en-US" sz="1361" dirty="0"/>
          </a:p>
        </p:txBody>
      </p:sp>
      <p:sp>
        <p:nvSpPr>
          <p:cNvPr id="9" name="Text 5"/>
          <p:cNvSpPr/>
          <p:nvPr/>
        </p:nvSpPr>
        <p:spPr>
          <a:xfrm>
            <a:off x="4748570" y="2099905"/>
            <a:ext cx="3610213"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Most accounts allow you to view and manage the devices associated with your MFA setup. This includes the ability to add, remove, or update devices as needed.</a:t>
            </a:r>
            <a:endParaRPr lang="en-US" sz="1361" dirty="0"/>
          </a:p>
        </p:txBody>
      </p:sp>
      <p:sp>
        <p:nvSpPr>
          <p:cNvPr id="10" name="Shape 6"/>
          <p:cNvSpPr/>
          <p:nvPr/>
        </p:nvSpPr>
        <p:spPr>
          <a:xfrm>
            <a:off x="612458" y="3317438"/>
            <a:ext cx="7919085" cy="1605320"/>
          </a:xfrm>
          <a:prstGeom prst="rect">
            <a:avLst/>
          </a:prstGeom>
          <a:solidFill>
            <a:srgbClr val="000000">
              <a:alpha val="4000"/>
            </a:srgbClr>
          </a:solidFill>
          <a:ln/>
        </p:spPr>
      </p:sp>
      <p:sp>
        <p:nvSpPr>
          <p:cNvPr id="11" name="Text 7"/>
          <p:cNvSpPr/>
          <p:nvPr/>
        </p:nvSpPr>
        <p:spPr>
          <a:xfrm>
            <a:off x="785217" y="3428643"/>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Backup Codes</a:t>
            </a:r>
            <a:endParaRPr lang="en-US" sz="1361" dirty="0"/>
          </a:p>
        </p:txBody>
      </p:sp>
      <p:sp>
        <p:nvSpPr>
          <p:cNvPr id="12" name="Text 8"/>
          <p:cNvSpPr/>
          <p:nvPr/>
        </p:nvSpPr>
        <p:spPr>
          <a:xfrm>
            <a:off x="4748570" y="3428643"/>
            <a:ext cx="3610213"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Many MFA setups provide backup codes that you can use to access your account if you lose your primary authentication device. Store these codes securely, as they can be used to bypass MFA.</a:t>
            </a:r>
            <a:endParaRPr lang="en-US" sz="1361" dirty="0"/>
          </a:p>
        </p:txBody>
      </p:sp>
      <p:sp>
        <p:nvSpPr>
          <p:cNvPr id="13" name="Shape 9"/>
          <p:cNvSpPr/>
          <p:nvPr/>
        </p:nvSpPr>
        <p:spPr>
          <a:xfrm>
            <a:off x="612458" y="4922758"/>
            <a:ext cx="7919085" cy="1328737"/>
          </a:xfrm>
          <a:prstGeom prst="rect">
            <a:avLst/>
          </a:prstGeom>
          <a:solidFill>
            <a:srgbClr val="FFFFFF">
              <a:alpha val="4000"/>
            </a:srgbClr>
          </a:solidFill>
          <a:ln/>
        </p:spPr>
      </p:sp>
      <p:sp>
        <p:nvSpPr>
          <p:cNvPr id="14" name="Text 10"/>
          <p:cNvSpPr/>
          <p:nvPr/>
        </p:nvSpPr>
        <p:spPr>
          <a:xfrm>
            <a:off x="785217" y="5033963"/>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Update Settings</a:t>
            </a:r>
            <a:endParaRPr lang="en-US" sz="1361" dirty="0"/>
          </a:p>
        </p:txBody>
      </p:sp>
      <p:sp>
        <p:nvSpPr>
          <p:cNvPr id="15" name="Text 11"/>
          <p:cNvSpPr/>
          <p:nvPr/>
        </p:nvSpPr>
        <p:spPr>
          <a:xfrm>
            <a:off x="4748570" y="5033963"/>
            <a:ext cx="3610213"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Regularly review and update your MFA settings to ensure they're up-to-date and aligned with your current needs and security best practices.</a:t>
            </a:r>
            <a:endParaRPr lang="en-US" sz="1361" dirty="0"/>
          </a:p>
        </p:txBody>
      </p:sp>
      <p:sp>
        <p:nvSpPr>
          <p:cNvPr id="16" name="Shape 12"/>
          <p:cNvSpPr/>
          <p:nvPr/>
        </p:nvSpPr>
        <p:spPr>
          <a:xfrm>
            <a:off x="612458" y="6251496"/>
            <a:ext cx="7919085" cy="1328737"/>
          </a:xfrm>
          <a:prstGeom prst="rect">
            <a:avLst/>
          </a:prstGeom>
          <a:solidFill>
            <a:srgbClr val="000000">
              <a:alpha val="4000"/>
            </a:srgbClr>
          </a:solidFill>
          <a:ln/>
        </p:spPr>
      </p:sp>
      <p:sp>
        <p:nvSpPr>
          <p:cNvPr id="17" name="Text 13"/>
          <p:cNvSpPr/>
          <p:nvPr/>
        </p:nvSpPr>
        <p:spPr>
          <a:xfrm>
            <a:off x="785217" y="6362700"/>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Prepare for Emergencies</a:t>
            </a:r>
            <a:endParaRPr lang="en-US" sz="1361" dirty="0"/>
          </a:p>
        </p:txBody>
      </p:sp>
      <p:sp>
        <p:nvSpPr>
          <p:cNvPr id="18" name="Text 14"/>
          <p:cNvSpPr/>
          <p:nvPr/>
        </p:nvSpPr>
        <p:spPr>
          <a:xfrm>
            <a:off x="4748570" y="6362700"/>
            <a:ext cx="3610213"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Have a plan in place for emergency situations, such as a lost or stolen device, to ensure you can still access your accounts without disruption.</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807964"/>
            <a:ext cx="8613338"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Best Practices for MFA Usage</a:t>
            </a:r>
            <a:endParaRPr lang="en-US" sz="4860" dirty="0"/>
          </a:p>
        </p:txBody>
      </p:sp>
      <p:sp>
        <p:nvSpPr>
          <p:cNvPr id="5" name="Text 2"/>
          <p:cNvSpPr/>
          <p:nvPr/>
        </p:nvSpPr>
        <p:spPr>
          <a:xfrm>
            <a:off x="864037" y="3196590"/>
            <a:ext cx="3277791"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Use MFA Consistently</a:t>
            </a:r>
            <a:endParaRPr lang="en-US" sz="2430" dirty="0"/>
          </a:p>
        </p:txBody>
      </p:sp>
      <p:sp>
        <p:nvSpPr>
          <p:cNvPr id="6" name="Text 3"/>
          <p:cNvSpPr/>
          <p:nvPr/>
        </p:nvSpPr>
        <p:spPr>
          <a:xfrm>
            <a:off x="864037" y="3829169"/>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Enable MFA on all of your important accounts, not just a few. Consistency is key to maintaining a high level of security across your digital life.</a:t>
            </a:r>
            <a:endParaRPr lang="en-US" sz="1944" dirty="0"/>
          </a:p>
        </p:txBody>
      </p:sp>
      <p:sp>
        <p:nvSpPr>
          <p:cNvPr id="7" name="Text 4"/>
          <p:cNvSpPr/>
          <p:nvPr/>
        </p:nvSpPr>
        <p:spPr>
          <a:xfrm>
            <a:off x="5372695" y="3196590"/>
            <a:ext cx="3341727"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Avoid SMS-Based MFA</a:t>
            </a:r>
            <a:endParaRPr lang="en-US" sz="2430" dirty="0"/>
          </a:p>
        </p:txBody>
      </p:sp>
      <p:sp>
        <p:nvSpPr>
          <p:cNvPr id="8" name="Text 5"/>
          <p:cNvSpPr/>
          <p:nvPr/>
        </p:nvSpPr>
        <p:spPr>
          <a:xfrm>
            <a:off x="5372695" y="3829169"/>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Whenever possible, opt for more secure MFA methods like authenticator apps or hardware security keys, as SMS-based MFA is more vulnerable to attacks.</a:t>
            </a:r>
            <a:endParaRPr lang="en-US" sz="1944" dirty="0"/>
          </a:p>
        </p:txBody>
      </p:sp>
      <p:sp>
        <p:nvSpPr>
          <p:cNvPr id="9" name="Text 6"/>
          <p:cNvSpPr/>
          <p:nvPr/>
        </p:nvSpPr>
        <p:spPr>
          <a:xfrm>
            <a:off x="9881354" y="3196590"/>
            <a:ext cx="3856792"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Keep Your Devices Secure</a:t>
            </a:r>
            <a:endParaRPr lang="en-US" sz="2430" dirty="0"/>
          </a:p>
        </p:txBody>
      </p:sp>
      <p:sp>
        <p:nvSpPr>
          <p:cNvPr id="10" name="Text 7"/>
          <p:cNvSpPr/>
          <p:nvPr/>
        </p:nvSpPr>
        <p:spPr>
          <a:xfrm>
            <a:off x="9881354" y="3829169"/>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Protect your MFA-enabled devices, such as smartphones and security keys, with strong passwords, biometric locks, and physical security measures to prevent unauthorized access.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1155</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Singh Yadav</cp:lastModifiedBy>
  <cp:revision>3</cp:revision>
  <dcterms:created xsi:type="dcterms:W3CDTF">2024-07-20T08:19:36Z</dcterms:created>
  <dcterms:modified xsi:type="dcterms:W3CDTF">2024-07-20T08:29:35Z</dcterms:modified>
</cp:coreProperties>
</file>